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pomedicine.com/medical-students/cerebral-cortex-layers-microanatomy-simplifie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Layers of Cerebral Cortex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FF0000"/>
                </a:solidFill>
              </a:rPr>
              <a:t>Dr Reshmy K.R</a:t>
            </a:r>
          </a:p>
          <a:p>
            <a:r>
              <a:rPr lang="en-US"/>
              <a:t>Professor</a:t>
            </a:r>
          </a:p>
          <a:p>
            <a:r>
              <a:rPr lang="en-US"/>
              <a:t>Dept of Physiology</a:t>
            </a:r>
          </a:p>
          <a:p>
            <a:r>
              <a:rPr lang="en-US"/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6. Polymorphous/Fusiform cell layer/multiform layer</a:t>
            </a:r>
            <a:endParaRPr lang="en-US"/>
          </a:p>
          <a:p>
            <a:r>
              <a:rPr lang="en-US"/>
              <a:t>Modified Pyramidal cells</a:t>
            </a:r>
          </a:p>
          <a:p>
            <a:r>
              <a:rPr lang="en-US"/>
              <a:t>Many fusiform cells/spindle shaped cells closely packed</a:t>
            </a:r>
          </a:p>
          <a:p>
            <a:r>
              <a:rPr lang="en-US"/>
              <a:t>Contact with the white matter of cerebral hemispheres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5290" y="1825625"/>
            <a:ext cx="399478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Phylogenetical division of Cerebral Cortex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2405"/>
            <a:ext cx="6380480" cy="4714875"/>
          </a:xfrm>
        </p:spPr>
        <p:txBody>
          <a:bodyPr>
            <a:normAutofit fontScale="87500" lnSpcReduction="20000"/>
          </a:bodyPr>
          <a:lstStyle/>
          <a:p>
            <a:pPr marL="0" indent="0">
              <a:buNone/>
            </a:pPr>
            <a:r>
              <a:rPr lang="en-US" b="1"/>
              <a:t>1.</a:t>
            </a:r>
            <a:r>
              <a:rPr lang="en-US" b="1" u="sng"/>
              <a:t>Allocortex    -  10%  (Limbic cortex)</a:t>
            </a:r>
          </a:p>
          <a:p>
            <a:endParaRPr lang="en-US" b="1"/>
          </a:p>
          <a:p>
            <a:endParaRPr lang="en-US"/>
          </a:p>
          <a:p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Archicortex                                Paleocortex</a:t>
            </a:r>
          </a:p>
          <a:p>
            <a:pPr>
              <a:buFont typeface="Wingdings" panose="05000000000000000000" charset="0"/>
              <a:buChar char="§"/>
            </a:pPr>
            <a:endParaRPr lang="en-US"/>
          </a:p>
          <a:p>
            <a:pPr>
              <a:buFont typeface="Wingdings" panose="05000000000000000000" charset="0"/>
              <a:buChar char="§"/>
            </a:pP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Hippocampus   Dentate Gyrus </a:t>
            </a:r>
          </a:p>
          <a:p>
            <a:pPr>
              <a:buFont typeface="Wingdings" panose="05000000000000000000" charset="0"/>
              <a:buChar char="§"/>
            </a:pPr>
            <a:r>
              <a:rPr lang="en-US"/>
              <a:t>                                   </a:t>
            </a:r>
            <a:r>
              <a:rPr lang="en-US">
                <a:sym typeface="+mn-ea"/>
              </a:rPr>
              <a:t>parahyppocampal gyrus  Uncus </a:t>
            </a:r>
            <a:endParaRPr lang="en-US"/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                                             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                                                                                                                </a:t>
            </a:r>
          </a:p>
          <a:p>
            <a:pPr>
              <a:buFont typeface="Wingdings" panose="05000000000000000000" charset="0"/>
              <a:buChar char="§"/>
            </a:pP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219315" y="1825625"/>
            <a:ext cx="4134485" cy="4351655"/>
          </a:xfrm>
        </p:spPr>
        <p:txBody>
          <a:bodyPr>
            <a:normAutofit fontScale="87500" lnSpcReduction="20000"/>
          </a:bodyPr>
          <a:lstStyle/>
          <a:p>
            <a:pPr marL="0" indent="0">
              <a:buNone/>
            </a:pPr>
            <a:r>
              <a:rPr lang="en-US" b="1"/>
              <a:t>2.Mesocortex</a:t>
            </a:r>
          </a:p>
          <a:p>
            <a:r>
              <a:rPr lang="en-US"/>
              <a:t>  Transitional zone</a:t>
            </a:r>
          </a:p>
          <a:p>
            <a:endParaRPr lang="en-US"/>
          </a:p>
          <a:p>
            <a:pPr marL="0" indent="0">
              <a:buNone/>
            </a:pPr>
            <a:r>
              <a:rPr lang="en-US" b="1"/>
              <a:t>3. Neocortex/Isocortex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90% of cerebral cortex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828800" y="1906270"/>
            <a:ext cx="520700" cy="1135380"/>
          </a:xfrm>
          <a:prstGeom prst="straightConnector1">
            <a:avLst/>
          </a:prstGeom>
          <a:ln>
            <a:tailEnd type="arrow" w="med" len="med"/>
          </a:ln>
          <a:effectLst>
            <a:glow rad="101600">
              <a:schemeClr val="accent2"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422015" y="1795780"/>
            <a:ext cx="1229995" cy="135636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497965" y="3409950"/>
            <a:ext cx="425450" cy="1183005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  <a:effectLst>
            <a:outerShdw blurRad="50800" dist="1066800" dir="5400000" algn="ct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39010" y="3467735"/>
            <a:ext cx="741045" cy="904240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  <a:effectLst>
            <a:outerShdw blurRad="50800" dist="8763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746625" y="3467735"/>
            <a:ext cx="599440" cy="1308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56835" y="3441700"/>
            <a:ext cx="946785" cy="1119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Neocortex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/>
              <a:t>Type I/ Granular cortex</a:t>
            </a:r>
          </a:p>
          <a:p>
            <a:endParaRPr lang="en-US"/>
          </a:p>
          <a:p>
            <a:r>
              <a:rPr lang="en-US"/>
              <a:t>Granulae cells / stellate cells absent</a:t>
            </a:r>
          </a:p>
          <a:p>
            <a:r>
              <a:rPr lang="en-US"/>
              <a:t>Pyramidal cells- large Betz cells</a:t>
            </a:r>
          </a:p>
          <a:p>
            <a:r>
              <a:rPr lang="en-US"/>
              <a:t> seen in Motor cortex (4) &amp; Brocas area (44)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/>
              <a:t>Type II/ Frontal cortex</a:t>
            </a:r>
          </a:p>
          <a:p>
            <a:r>
              <a:rPr lang="en-US"/>
              <a:t>Triangular granular cells</a:t>
            </a:r>
          </a:p>
          <a:p>
            <a:r>
              <a:rPr lang="en-US"/>
              <a:t>seen in frontal lobe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ym typeface="+mn-ea"/>
              </a:rPr>
              <a:t>Types of Neocortex</a:t>
            </a:r>
            <a:r>
              <a:rPr lang="en-US" b="1"/>
              <a:t/>
            </a:r>
            <a:br>
              <a:rPr lang="en-US" b="1"/>
            </a:b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/>
              <a:t>Type III/ Parietal cortex</a:t>
            </a:r>
            <a:endParaRPr lang="en-US"/>
          </a:p>
          <a:p>
            <a:endParaRPr lang="en-US"/>
          </a:p>
          <a:p>
            <a:r>
              <a:rPr lang="en-US"/>
              <a:t>Depth &amp; density of layer II, III increased</a:t>
            </a:r>
          </a:p>
          <a:p>
            <a:r>
              <a:rPr lang="en-US"/>
              <a:t>Granulae cells-round</a:t>
            </a:r>
          </a:p>
          <a:p>
            <a:r>
              <a:rPr lang="en-US"/>
              <a:t>seen in Parietal lobe,junction of parietal, temporal &amp; occipital lobe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/>
              <a:t>Type IV/Polar cortex</a:t>
            </a:r>
          </a:p>
          <a:p>
            <a:endParaRPr lang="en-US"/>
          </a:p>
          <a:p>
            <a:r>
              <a:rPr lang="en-US"/>
              <a:t>cortex narrow</a:t>
            </a:r>
          </a:p>
          <a:p>
            <a:r>
              <a:rPr lang="en-US"/>
              <a:t>reduced depth in all layers</a:t>
            </a:r>
          </a:p>
          <a:p>
            <a:r>
              <a:rPr lang="en-US"/>
              <a:t> seen in frontal&amp; occipital pole</a:t>
            </a:r>
          </a:p>
          <a:p>
            <a:endParaRPr lang="en-US"/>
          </a:p>
          <a:p>
            <a:r>
              <a:rPr lang="en-US" b="1"/>
              <a:t>Type v granular cortex</a:t>
            </a:r>
          </a:p>
          <a:p>
            <a:r>
              <a:rPr lang="en-US"/>
              <a:t>Excess granule cells</a:t>
            </a:r>
          </a:p>
          <a:p>
            <a:r>
              <a:rPr lang="en-US"/>
              <a:t>seen in sensory cortex&amp; calcarine region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1100" dirty="0" smtClean="0"/>
              <a:t>Reference</a:t>
            </a:r>
            <a:endParaRPr lang="en-US" sz="1100" dirty="0" smtClean="0"/>
          </a:p>
          <a:p>
            <a:r>
              <a:rPr lang="en-US" sz="1100" dirty="0" smtClean="0">
                <a:hlinkClick r:id="rId2"/>
              </a:rPr>
              <a:t>https://epomedicine.com/medical-students/cerebral-cortex-layers-microanatomy-simplified</a:t>
            </a:r>
            <a:r>
              <a:rPr lang="en-US" sz="1100" dirty="0" smtClean="0">
                <a:hlinkClick r:id="rId2"/>
              </a:rPr>
              <a:t>/</a:t>
            </a:r>
            <a:endParaRPr lang="en-US" sz="1100" dirty="0" smtClean="0"/>
          </a:p>
          <a:p>
            <a:r>
              <a:rPr lang="en-US" sz="1100" dirty="0" smtClean="0"/>
              <a:t>https://en.wikipedia.org/wiki/Neocortex</a:t>
            </a:r>
            <a:endParaRPr lang="en-US" sz="1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 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Phylogenetical division of Cerebral cortex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/>
              <a:t>Neocortex</a:t>
            </a:r>
          </a:p>
          <a:p>
            <a:r>
              <a:rPr lang="en-US"/>
              <a:t>The major  portion of the cerebral cortex.</a:t>
            </a:r>
          </a:p>
          <a:p>
            <a:r>
              <a:rPr lang="en-US"/>
              <a:t>The top layer of the cerebral hemisphere 2-4mm thick</a:t>
            </a:r>
          </a:p>
          <a:p>
            <a:r>
              <a:rPr lang="en-US"/>
              <a:t>Have 6 layers  labelled I to VI( VI being the innermost and I being the outer most</a:t>
            </a:r>
          </a:p>
          <a:p>
            <a:r>
              <a:rPr lang="en-US"/>
              <a:t>10-14 billion neurons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/>
              <a:t>Allocortex</a:t>
            </a:r>
          </a:p>
          <a:p>
            <a:r>
              <a:rPr lang="en-US"/>
              <a:t>Phylogenetically oldest area</a:t>
            </a:r>
          </a:p>
          <a:p>
            <a:r>
              <a:rPr lang="en-US"/>
              <a:t>Remaining part of the cerebral cortex</a:t>
            </a:r>
          </a:p>
          <a:p>
            <a:r>
              <a:rPr lang="en-US"/>
              <a:t>Less than 6 layers</a:t>
            </a:r>
          </a:p>
          <a:p>
            <a:r>
              <a:rPr lang="en-US"/>
              <a:t> It includes Archicortex and Paleocortex that forms part of the limbic system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Histological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/>
              <a:t>Cells</a:t>
            </a:r>
            <a:endParaRPr lang="en-US"/>
          </a:p>
          <a:p>
            <a:endParaRPr lang="en-US"/>
          </a:p>
          <a:p>
            <a:r>
              <a:rPr lang="en-US"/>
              <a:t>1. Pyramidal cells( 2/3</a:t>
            </a:r>
            <a:r>
              <a:rPr lang="en-US" baseline="30000"/>
              <a:t>rd </a:t>
            </a:r>
            <a:r>
              <a:rPr lang="en-US"/>
              <a:t> )</a:t>
            </a:r>
          </a:p>
          <a:p>
            <a:r>
              <a:rPr lang="en-US"/>
              <a:t>2.Stellate cells or Granule cells(1/3 rd  )  </a:t>
            </a:r>
          </a:p>
          <a:p>
            <a:r>
              <a:rPr lang="en-US"/>
              <a:t>3.Fusiform cells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3820" y="1590040"/>
            <a:ext cx="4420235" cy="51073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ym typeface="+mn-ea"/>
              </a:rPr>
              <a:t>Histological structure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1.Molecular / Plexiform layer</a:t>
            </a:r>
          </a:p>
          <a:p>
            <a:r>
              <a:rPr lang="en-US"/>
              <a:t>Less no of cells</a:t>
            </a:r>
          </a:p>
          <a:p>
            <a:r>
              <a:rPr lang="en-US"/>
              <a:t> Small ,pear shaped or fusiform </a:t>
            </a:r>
          </a:p>
          <a:p>
            <a:r>
              <a:rPr lang="en-US"/>
              <a:t> Apical dendrites or axons from cells of deeper layers</a:t>
            </a:r>
          </a:p>
          <a:p>
            <a:r>
              <a:rPr lang="en-US"/>
              <a:t>Contains horizontal cells- CAJAL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5775" y="990600"/>
            <a:ext cx="4943475" cy="5580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ym typeface="+mn-ea"/>
              </a:rPr>
              <a:t>Histological structure</a:t>
            </a:r>
            <a:br>
              <a:rPr lang="en-US" b="1">
                <a:sym typeface="+mn-ea"/>
              </a:rPr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2. External Granular layer</a:t>
            </a:r>
          </a:p>
          <a:p>
            <a:endParaRPr lang="en-US"/>
          </a:p>
          <a:p>
            <a:r>
              <a:rPr lang="en-US"/>
              <a:t>contains large no of small cells </a:t>
            </a:r>
          </a:p>
          <a:p>
            <a:r>
              <a:rPr lang="en-US"/>
              <a:t>round, polygonal or triangular, closely packed</a:t>
            </a:r>
          </a:p>
          <a:p>
            <a:r>
              <a:rPr lang="en-US"/>
              <a:t>dendrites -to  the molecular layer</a:t>
            </a:r>
          </a:p>
          <a:p>
            <a:r>
              <a:rPr lang="en-US"/>
              <a:t>Axons-to deeper layers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6750" y="1825625"/>
            <a:ext cx="433641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3. Outer Pyramidal Layer</a:t>
            </a:r>
          </a:p>
          <a:p>
            <a:r>
              <a:rPr lang="en-US"/>
              <a:t>contains pyramidal cells, basket cells</a:t>
            </a:r>
          </a:p>
          <a:p>
            <a:r>
              <a:rPr lang="en-US"/>
              <a:t>outer portion -medium sized pyramidal cells</a:t>
            </a:r>
          </a:p>
          <a:p>
            <a:r>
              <a:rPr lang="en-US"/>
              <a:t>deeper portion- larger pyramidol cells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5290" y="1825625"/>
            <a:ext cx="399478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4. Internal Granular layer</a:t>
            </a:r>
          </a:p>
          <a:p>
            <a:r>
              <a:rPr lang="en-US"/>
              <a:t>Densly packed stellate cells</a:t>
            </a:r>
          </a:p>
          <a:p>
            <a:r>
              <a:rPr lang="en-US"/>
              <a:t>Nerve fibers are more</a:t>
            </a:r>
          </a:p>
          <a:p>
            <a:r>
              <a:rPr lang="en-US"/>
              <a:t>Inner zone prominent -transverse fibers- white strip/outer strip</a:t>
            </a:r>
          </a:p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91665"/>
            <a:ext cx="5181600" cy="4218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5. Ganglionic/Internal Pyramidal Layer</a:t>
            </a:r>
          </a:p>
          <a:p>
            <a:r>
              <a:rPr lang="en-US"/>
              <a:t>Large pyramidal cells/Betz/gaint cells</a:t>
            </a:r>
          </a:p>
          <a:p>
            <a:r>
              <a:rPr lang="en-US"/>
              <a:t>Developed in  precentral mortor cortex</a:t>
            </a:r>
          </a:p>
          <a:p>
            <a:r>
              <a:rPr lang="en-US"/>
              <a:t>Cells of Martinotti-axons pass outwards towards the surface of the cortex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91665"/>
            <a:ext cx="5181600" cy="4218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411</Words>
  <Application>WPS Presentation</Application>
  <PresentationFormat>Custom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Layers of Cerebral Cortex</vt:lpstr>
      <vt:lpstr>Phylogenetical division of Cerebral cortex</vt:lpstr>
      <vt:lpstr>Slide 3</vt:lpstr>
      <vt:lpstr>Histological structure</vt:lpstr>
      <vt:lpstr>Histological structure </vt:lpstr>
      <vt:lpstr>Histological structure </vt:lpstr>
      <vt:lpstr>Slide 7</vt:lpstr>
      <vt:lpstr>Slide 8</vt:lpstr>
      <vt:lpstr>Slide 9</vt:lpstr>
      <vt:lpstr>Slide 10</vt:lpstr>
      <vt:lpstr>Phylogenetical division of Cerebral Cortex</vt:lpstr>
      <vt:lpstr>Types of Neocortex</vt:lpstr>
      <vt:lpstr>Types of Neocortex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Layers of cerebral cortex</dc:title>
  <dc:creator>J.R.Vishnu Shankar</dc:creator>
  <cp:lastModifiedBy>J.R.Vishnu Shankar</cp:lastModifiedBy>
  <cp:revision>6</cp:revision>
  <dcterms:created xsi:type="dcterms:W3CDTF">2020-07-06T12:06:33Z</dcterms:created>
  <dcterms:modified xsi:type="dcterms:W3CDTF">2020-11-17T15:31:58Z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